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Papyrus" panose="03070502060502030205" pitchFamily="66" charset="0"/>
      <p:regular r:id="rId8"/>
    </p:embeddedFont>
    <p:embeddedFont>
      <p:font typeface="Prata" pitchFamily="2" charset="0"/>
      <p:regular r:id="rId9"/>
    </p:embeddedFont>
    <p:embeddedFont>
      <p:font typeface="Raleway" panose="02000000000000000000" pitchFamily="2" charset="0"/>
      <p:regular r:id="rId10"/>
    </p:embeddedFont>
    <p:embeddedFont>
      <p:font typeface="Raleway Bold"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notesMaster" Target="notesMasters/notesMaster1.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4.fntdata"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font" Target="fonts/font2.fntdata" /><Relationship Id="rId1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7.xml"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1924496"/>
            <a:ext cx="9445526" cy="3706416"/>
          </a:xfrm>
          <a:prstGeom prst="rect">
            <a:avLst/>
          </a:prstGeom>
        </p:spPr>
        <p:txBody>
          <a:bodyPr lIns="0" tIns="0" rIns="0" bIns="0" rtlCol="0" anchor="t">
            <a:spAutoFit/>
          </a:bodyPr>
          <a:lstStyle/>
          <a:p>
            <a:pPr algn="l">
              <a:lnSpc>
                <a:spcPts val="9625"/>
              </a:lnSpc>
            </a:pPr>
            <a:r>
              <a:rPr lang="en-US" sz="7687">
                <a:solidFill>
                  <a:srgbClr val="F2E782"/>
                </a:solidFill>
                <a:latin typeface="Prata"/>
                <a:ea typeface="Prata"/>
                <a:cs typeface="Prata"/>
                <a:sym typeface="Prata"/>
              </a:rPr>
              <a:t>Customer Segmentation Analysis</a:t>
            </a:r>
          </a:p>
        </p:txBody>
      </p:sp>
      <p:sp>
        <p:nvSpPr>
          <p:cNvPr id="7" name="TextBox 7"/>
          <p:cNvSpPr txBox="1"/>
          <p:nvPr/>
        </p:nvSpPr>
        <p:spPr>
          <a:xfrm>
            <a:off x="7850237" y="5960864"/>
            <a:ext cx="9445526" cy="2363391"/>
          </a:xfrm>
          <a:prstGeom prst="rect">
            <a:avLst/>
          </a:prstGeom>
        </p:spPr>
        <p:txBody>
          <a:bodyPr lIns="0" tIns="0" rIns="0" bIns="0" rtlCol="0" anchor="t">
            <a:spAutoFit/>
          </a:bodyPr>
          <a:lstStyle/>
          <a:p>
            <a:pPr algn="l">
              <a:lnSpc>
                <a:spcPts val="3562"/>
              </a:lnSpc>
            </a:pPr>
            <a:endParaRPr/>
          </a:p>
          <a:p>
            <a:pPr algn="l">
              <a:lnSpc>
                <a:spcPts val="3562"/>
              </a:lnSpc>
            </a:pPr>
            <a:r>
              <a:rPr lang="en-US" sz="2187">
                <a:solidFill>
                  <a:srgbClr val="CFCBBF"/>
                </a:solidFill>
                <a:latin typeface="Raleway"/>
                <a:ea typeface="Raleway"/>
                <a:cs typeface="Raleway"/>
                <a:sym typeface="Raleway"/>
              </a:rPr>
              <a:t>This dashboard aims to provide actionable insights into customer segmentation, enabling the identification of trends, sales performance, and key customer demographics. Monitor trends and KPIs to support strategic decision-making.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165300"/>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Data Preparation </a:t>
            </a:r>
          </a:p>
        </p:txBody>
      </p:sp>
      <p:sp>
        <p:nvSpPr>
          <p:cNvPr id="6" name="TextBox 6"/>
          <p:cNvSpPr txBox="1"/>
          <p:nvPr/>
        </p:nvSpPr>
        <p:spPr>
          <a:xfrm>
            <a:off x="992238" y="3466951"/>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Source</a:t>
            </a:r>
          </a:p>
        </p:txBody>
      </p:sp>
      <p:sp>
        <p:nvSpPr>
          <p:cNvPr id="7" name="TextBox 7"/>
          <p:cNvSpPr txBox="1"/>
          <p:nvPr/>
        </p:nvSpPr>
        <p:spPr>
          <a:xfrm>
            <a:off x="992238" y="4357092"/>
            <a:ext cx="16303526" cy="1002506"/>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Our internal sales database (API-accessible) provided detailed transaction records including customer IDs, products, sales regions (country and state), dates, and quantities.</a:t>
            </a:r>
          </a:p>
        </p:txBody>
      </p:sp>
      <p:sp>
        <p:nvSpPr>
          <p:cNvPr id="8" name="TextBox 8"/>
          <p:cNvSpPr txBox="1"/>
          <p:nvPr/>
        </p:nvSpPr>
        <p:spPr>
          <a:xfrm>
            <a:off x="992238" y="5756225"/>
            <a:ext cx="11066710"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Data Cleaning and Transformation using Power Query</a:t>
            </a:r>
          </a:p>
        </p:txBody>
      </p:sp>
      <p:sp>
        <p:nvSpPr>
          <p:cNvPr id="9" name="TextBox 9"/>
          <p:cNvSpPr txBox="1"/>
          <p:nvPr/>
        </p:nvSpPr>
        <p:spPr>
          <a:xfrm>
            <a:off x="992238" y="6646366"/>
            <a:ext cx="16303526" cy="1456135"/>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Power Query cleaned and transformed the raw data. This included handling missing regional data (imputed using regional averages and sales trends), ensuring data type consistency, and addressing outliers (via box plots and Z-score analysis). Calculated columns for year-over-year growth and customer risk scores were added.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5"/>
            <a:stretch>
              <a:fillRect/>
            </a:stretch>
          </a:blipFill>
        </p:spPr>
      </p:sp>
      <p:sp>
        <p:nvSpPr>
          <p:cNvPr id="8" name="TextBox 8"/>
          <p:cNvSpPr txBox="1"/>
          <p:nvPr/>
        </p:nvSpPr>
        <p:spPr>
          <a:xfrm>
            <a:off x="905916" y="1106835"/>
            <a:ext cx="6471196" cy="827931"/>
          </a:xfrm>
          <a:prstGeom prst="rect">
            <a:avLst/>
          </a:prstGeom>
        </p:spPr>
        <p:txBody>
          <a:bodyPr lIns="0" tIns="0" rIns="0" bIns="0" rtlCol="0" anchor="t">
            <a:spAutoFit/>
          </a:bodyPr>
          <a:lstStyle/>
          <a:p>
            <a:pPr algn="l">
              <a:lnSpc>
                <a:spcPts val="6312"/>
              </a:lnSpc>
            </a:pPr>
            <a:r>
              <a:rPr lang="en-US" sz="5062">
                <a:solidFill>
                  <a:srgbClr val="F2E782"/>
                </a:solidFill>
                <a:latin typeface="Prata"/>
                <a:ea typeface="Prata"/>
                <a:cs typeface="Prata"/>
                <a:sym typeface="Prata"/>
              </a:rPr>
              <a:t>Data Modeling</a:t>
            </a:r>
          </a:p>
        </p:txBody>
      </p:sp>
      <p:sp>
        <p:nvSpPr>
          <p:cNvPr id="9" name="TextBox 9"/>
          <p:cNvSpPr txBox="1"/>
          <p:nvPr/>
        </p:nvSpPr>
        <p:spPr>
          <a:xfrm>
            <a:off x="905916" y="2294335"/>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Relationship Design</a:t>
            </a:r>
          </a:p>
        </p:txBody>
      </p:sp>
      <p:sp>
        <p:nvSpPr>
          <p:cNvPr id="10" name="TextBox 10"/>
          <p:cNvSpPr txBox="1"/>
          <p:nvPr/>
        </p:nvSpPr>
        <p:spPr>
          <a:xfrm>
            <a:off x="905916" y="3101131"/>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 data model consists of interconnected tables: </a:t>
            </a:r>
            <a:r>
              <a:rPr lang="en-US" sz="2000" b="1">
                <a:solidFill>
                  <a:srgbClr val="CFCBBF"/>
                </a:solidFill>
                <a:latin typeface="Raleway Bold"/>
                <a:ea typeface="Raleway Bold"/>
                <a:cs typeface="Raleway Bold"/>
                <a:sym typeface="Raleway Bold"/>
              </a:rPr>
              <a:t>DimTable</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Orders</a:t>
            </a:r>
            <a:r>
              <a:rPr lang="en-US" sz="2000">
                <a:solidFill>
                  <a:srgbClr val="CFCBBF"/>
                </a:solidFill>
                <a:latin typeface="Raleway"/>
                <a:ea typeface="Raleway"/>
                <a:cs typeface="Raleway"/>
                <a:sym typeface="Raleway"/>
              </a:rPr>
              <a:t>, </a:t>
            </a:r>
            <a:r>
              <a:rPr lang="en-US" sz="2000" b="1">
                <a:solidFill>
                  <a:srgbClr val="CFCBBF"/>
                </a:solidFill>
                <a:latin typeface="Raleway Bold"/>
                <a:ea typeface="Raleway Bold"/>
                <a:cs typeface="Raleway Bold"/>
                <a:sym typeface="Raleway Bold"/>
              </a:rPr>
              <a:t>People</a:t>
            </a:r>
            <a:r>
              <a:rPr lang="en-US" sz="2000">
                <a:solidFill>
                  <a:srgbClr val="CFCBBF"/>
                </a:solidFill>
                <a:latin typeface="Raleway"/>
                <a:ea typeface="Raleway"/>
                <a:cs typeface="Raleway"/>
                <a:sym typeface="Raleway"/>
              </a:rPr>
              <a:t>, and </a:t>
            </a:r>
            <a:r>
              <a:rPr lang="en-US" sz="2000" b="1">
                <a:solidFill>
                  <a:srgbClr val="CFCBBF"/>
                </a:solidFill>
                <a:latin typeface="Raleway Bold"/>
                <a:ea typeface="Raleway Bold"/>
                <a:cs typeface="Raleway Bold"/>
                <a:sym typeface="Raleway Bold"/>
              </a:rPr>
              <a:t>Returns</a:t>
            </a:r>
            <a:r>
              <a:rPr lang="en-US" sz="2000">
                <a:solidFill>
                  <a:srgbClr val="CFCBBF"/>
                </a:solidFill>
                <a:latin typeface="Raleway"/>
                <a:ea typeface="Raleway"/>
                <a:cs typeface="Raleway"/>
                <a:sym typeface="Raleway"/>
              </a:rPr>
              <a:t>.</a:t>
            </a:r>
          </a:p>
        </p:txBody>
      </p:sp>
      <p:sp>
        <p:nvSpPr>
          <p:cNvPr id="11" name="TextBox 11"/>
          <p:cNvSpPr txBox="1"/>
          <p:nvPr/>
        </p:nvSpPr>
        <p:spPr>
          <a:xfrm>
            <a:off x="905916" y="4019699"/>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These relationships enable seamless analysis of trends, performance, and customer behavior across dimensions.</a:t>
            </a:r>
          </a:p>
        </p:txBody>
      </p:sp>
      <p:sp>
        <p:nvSpPr>
          <p:cNvPr id="12" name="TextBox 12"/>
          <p:cNvSpPr txBox="1"/>
          <p:nvPr/>
        </p:nvSpPr>
        <p:spPr>
          <a:xfrm>
            <a:off x="905916" y="5302598"/>
            <a:ext cx="3882629" cy="513904"/>
          </a:xfrm>
          <a:prstGeom prst="rect">
            <a:avLst/>
          </a:prstGeom>
        </p:spPr>
        <p:txBody>
          <a:bodyPr lIns="0" tIns="0" rIns="0" bIns="0" rtlCol="0" anchor="t">
            <a:spAutoFit/>
          </a:bodyPr>
          <a:lstStyle/>
          <a:p>
            <a:pPr algn="l">
              <a:lnSpc>
                <a:spcPts val="3812"/>
              </a:lnSpc>
            </a:pPr>
            <a:r>
              <a:rPr lang="en-US" sz="3000">
                <a:solidFill>
                  <a:srgbClr val="F2E782"/>
                </a:solidFill>
                <a:latin typeface="Prata"/>
                <a:ea typeface="Prata"/>
                <a:cs typeface="Prata"/>
                <a:sym typeface="Prata"/>
              </a:rPr>
              <a:t>Measure Creation</a:t>
            </a:r>
          </a:p>
        </p:txBody>
      </p:sp>
      <p:sp>
        <p:nvSpPr>
          <p:cNvPr id="13" name="TextBox 13"/>
          <p:cNvSpPr txBox="1"/>
          <p:nvPr/>
        </p:nvSpPr>
        <p:spPr>
          <a:xfrm>
            <a:off x="905916" y="6109395"/>
            <a:ext cx="7332166" cy="509290"/>
          </a:xfrm>
          <a:prstGeom prst="rect">
            <a:avLst/>
          </a:prstGeom>
        </p:spPr>
        <p:txBody>
          <a:bodyPr lIns="0" tIns="0" rIns="0" bIns="0" rtlCol="0" anchor="t">
            <a:spAutoFit/>
          </a:bodyPr>
          <a:lstStyle/>
          <a:p>
            <a:pPr algn="l">
              <a:lnSpc>
                <a:spcPts val="3250"/>
              </a:lnSpc>
            </a:pPr>
            <a:r>
              <a:rPr lang="en-US" sz="2000">
                <a:solidFill>
                  <a:srgbClr val="CFCBBF"/>
                </a:solidFill>
                <a:latin typeface="Raleway"/>
                <a:ea typeface="Raleway"/>
                <a:cs typeface="Raleway"/>
                <a:sym typeface="Raleway"/>
              </a:rPr>
              <a:t>Developed critical </a:t>
            </a:r>
            <a:r>
              <a:rPr lang="en-US" sz="2000" b="1">
                <a:solidFill>
                  <a:srgbClr val="CFCBBF"/>
                </a:solidFill>
                <a:latin typeface="Raleway Bold"/>
                <a:ea typeface="Raleway Bold"/>
                <a:cs typeface="Raleway Bold"/>
                <a:sym typeface="Raleway Bold"/>
              </a:rPr>
              <a:t>DAX measures</a:t>
            </a:r>
            <a:r>
              <a:rPr lang="en-US" sz="2000">
                <a:solidFill>
                  <a:srgbClr val="CFCBBF"/>
                </a:solidFill>
                <a:latin typeface="Raleway"/>
                <a:ea typeface="Raleway"/>
                <a:cs typeface="Raleway"/>
                <a:sym typeface="Raleway"/>
              </a:rPr>
              <a:t> for enhanced analysis:</a:t>
            </a:r>
          </a:p>
        </p:txBody>
      </p:sp>
      <p:sp>
        <p:nvSpPr>
          <p:cNvPr id="14" name="TextBox 14"/>
          <p:cNvSpPr txBox="1"/>
          <p:nvPr/>
        </p:nvSpPr>
        <p:spPr>
          <a:xfrm>
            <a:off x="905916" y="6814542"/>
            <a:ext cx="7332166" cy="50929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TotalSales = SUM(Orders[Sales])</a:t>
            </a:r>
          </a:p>
        </p:txBody>
      </p:sp>
      <p:sp>
        <p:nvSpPr>
          <p:cNvPr id="15" name="TextBox 15"/>
          <p:cNvSpPr txBox="1"/>
          <p:nvPr/>
        </p:nvSpPr>
        <p:spPr>
          <a:xfrm>
            <a:off x="905916" y="7319070"/>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Sales Growth % = DIVIDE([TotalSales] - [SPLY Sales],[SPLY Sales],0) * 100</a:t>
            </a:r>
          </a:p>
        </p:txBody>
      </p:sp>
      <p:sp>
        <p:nvSpPr>
          <p:cNvPr id="16" name="TextBox 16"/>
          <p:cNvSpPr txBox="1"/>
          <p:nvPr/>
        </p:nvSpPr>
        <p:spPr>
          <a:xfrm>
            <a:off x="905916" y="8237636"/>
            <a:ext cx="7332166" cy="923330"/>
          </a:xfrm>
          <a:prstGeom prst="rect">
            <a:avLst/>
          </a:prstGeom>
        </p:spPr>
        <p:txBody>
          <a:bodyPr lIns="0" tIns="0" rIns="0" bIns="0" rtlCol="0" anchor="t">
            <a:spAutoFit/>
          </a:bodyPr>
          <a:lstStyle/>
          <a:p>
            <a:pPr marL="301625" lvl="1" indent="-150812" algn="l">
              <a:lnSpc>
                <a:spcPts val="3250"/>
              </a:lnSpc>
              <a:buFont typeface="Arial"/>
              <a:buChar char="•"/>
            </a:pPr>
            <a:r>
              <a:rPr lang="en-US" sz="2000">
                <a:solidFill>
                  <a:srgbClr val="CFCBBF"/>
                </a:solidFill>
                <a:latin typeface="Raleway"/>
                <a:ea typeface="Raleway"/>
                <a:cs typeface="Raleway"/>
                <a:sym typeface="Raleway"/>
              </a:rPr>
              <a:t>Purchase Frequency = DIVIDE([Total Orders], [Years Active], 0)</a:t>
            </a:r>
          </a:p>
        </p:txBody>
      </p:sp>
      <p:pic>
        <p:nvPicPr>
          <p:cNvPr id="18" name="Picture 17">
            <a:extLst>
              <a:ext uri="{FF2B5EF4-FFF2-40B4-BE49-F238E27FC236}">
                <a16:creationId xmlns:a16="http://schemas.microsoft.com/office/drawing/2014/main" id="{AADC4CC6-451E-4ED5-822A-9BAA4C548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2192" y="2169326"/>
            <a:ext cx="8467616" cy="59483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84509" y="3757166"/>
            <a:ext cx="6148983" cy="2772667"/>
          </a:xfrm>
          <a:custGeom>
            <a:avLst/>
            <a:gdLst/>
            <a:ahLst/>
            <a:cxnLst/>
            <a:rect l="l" t="t" r="r" b="b"/>
            <a:pathLst>
              <a:path w="6148983" h="2772667">
                <a:moveTo>
                  <a:pt x="0" y="0"/>
                </a:moveTo>
                <a:lnTo>
                  <a:pt x="6148982" y="0"/>
                </a:lnTo>
                <a:lnTo>
                  <a:pt x="6148982" y="2772668"/>
                </a:lnTo>
                <a:lnTo>
                  <a:pt x="0" y="2772668"/>
                </a:lnTo>
                <a:lnTo>
                  <a:pt x="0" y="0"/>
                </a:lnTo>
                <a:close/>
              </a:path>
            </a:pathLst>
          </a:custGeom>
          <a:blipFill>
            <a:blip r:embed="rId6"/>
            <a:stretch>
              <a:fillRect/>
            </a:stretch>
          </a:blipFill>
        </p:spPr>
      </p:sp>
      <p:sp>
        <p:nvSpPr>
          <p:cNvPr id="8" name="TextBox 8"/>
          <p:cNvSpPr txBox="1"/>
          <p:nvPr/>
        </p:nvSpPr>
        <p:spPr>
          <a:xfrm>
            <a:off x="992238" y="1385739"/>
            <a:ext cx="7088237"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Visualization Design</a:t>
            </a:r>
          </a:p>
        </p:txBody>
      </p:sp>
      <p:sp>
        <p:nvSpPr>
          <p:cNvPr id="9" name="TextBox 9"/>
          <p:cNvSpPr txBox="1"/>
          <p:nvPr/>
        </p:nvSpPr>
        <p:spPr>
          <a:xfrm>
            <a:off x="992238" y="268739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Design Choices</a:t>
            </a:r>
          </a:p>
        </p:txBody>
      </p:sp>
      <p:sp>
        <p:nvSpPr>
          <p:cNvPr id="10" name="TextBox 10"/>
          <p:cNvSpPr txBox="1"/>
          <p:nvPr/>
        </p:nvSpPr>
        <p:spPr>
          <a:xfrm>
            <a:off x="992238" y="357753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Top Panel:</a:t>
            </a:r>
            <a:r>
              <a:rPr lang="en-US" sz="2187">
                <a:solidFill>
                  <a:srgbClr val="CFCBBF"/>
                </a:solidFill>
                <a:latin typeface="Raleway"/>
                <a:ea typeface="Raleway"/>
                <a:cs typeface="Raleway"/>
                <a:sym typeface="Raleway"/>
              </a:rPr>
              <a:t> Key Performance Indicators (KPIs) for Total Sales, YoY Growth, and Average Sales per Customer.</a:t>
            </a:r>
          </a:p>
        </p:txBody>
      </p:sp>
      <p:sp>
        <p:nvSpPr>
          <p:cNvPr id="11" name="TextBox 11"/>
          <p:cNvSpPr txBox="1"/>
          <p:nvPr/>
        </p:nvSpPr>
        <p:spPr>
          <a:xfrm>
            <a:off x="992238" y="458390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Left Sidebar:</a:t>
            </a:r>
            <a:r>
              <a:rPr lang="en-US" sz="2187">
                <a:solidFill>
                  <a:srgbClr val="CFCBBF"/>
                </a:solidFill>
                <a:latin typeface="Raleway"/>
                <a:ea typeface="Raleway"/>
                <a:cs typeface="Raleway"/>
                <a:sym typeface="Raleway"/>
              </a:rPr>
              <a:t> Filters for Region, Time Period, and Product Categories to allow customized views.</a:t>
            </a:r>
          </a:p>
        </p:txBody>
      </p:sp>
      <p:sp>
        <p:nvSpPr>
          <p:cNvPr id="12" name="TextBox 12"/>
          <p:cNvSpPr txBox="1"/>
          <p:nvPr/>
        </p:nvSpPr>
        <p:spPr>
          <a:xfrm>
            <a:off x="992238" y="5983040"/>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Interactive Features</a:t>
            </a:r>
          </a:p>
        </p:txBody>
      </p:sp>
      <p:sp>
        <p:nvSpPr>
          <p:cNvPr id="13" name="TextBox 13"/>
          <p:cNvSpPr txBox="1"/>
          <p:nvPr/>
        </p:nvSpPr>
        <p:spPr>
          <a:xfrm>
            <a:off x="992238" y="6873180"/>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Slicers:</a:t>
            </a:r>
            <a:r>
              <a:rPr lang="en-US" sz="2187">
                <a:solidFill>
                  <a:srgbClr val="CFCBBF"/>
                </a:solidFill>
                <a:latin typeface="Raleway"/>
                <a:ea typeface="Raleway"/>
                <a:cs typeface="Raleway"/>
                <a:sym typeface="Raleway"/>
              </a:rPr>
              <a:t> Enable filtering by Region, Time, and Customer Segment for tailored insights.</a:t>
            </a:r>
          </a:p>
        </p:txBody>
      </p:sp>
      <p:sp>
        <p:nvSpPr>
          <p:cNvPr id="14" name="TextBox 14"/>
          <p:cNvSpPr txBox="1"/>
          <p:nvPr/>
        </p:nvSpPr>
        <p:spPr>
          <a:xfrm>
            <a:off x="992238" y="7879556"/>
            <a:ext cx="9445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Drill-throughs:</a:t>
            </a:r>
            <a:r>
              <a:rPr lang="en-US" sz="2187">
                <a:solidFill>
                  <a:srgbClr val="CFCBBF"/>
                </a:solidFill>
                <a:latin typeface="Raleway"/>
                <a:ea typeface="Raleway"/>
                <a:cs typeface="Raleway"/>
                <a:sym typeface="Raleway"/>
              </a:rPr>
              <a:t> Allow users to deep dive into specific customer or product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5" name="TextBox 5"/>
          <p:cNvSpPr txBox="1"/>
          <p:nvPr/>
        </p:nvSpPr>
        <p:spPr>
          <a:xfrm>
            <a:off x="992238" y="2066181"/>
            <a:ext cx="9274374" cy="905024"/>
          </a:xfrm>
          <a:prstGeom prst="rect">
            <a:avLst/>
          </a:prstGeom>
        </p:spPr>
        <p:txBody>
          <a:bodyPr lIns="0" tIns="0" rIns="0" bIns="0" rtlCol="0" anchor="t">
            <a:spAutoFit/>
          </a:bodyPr>
          <a:lstStyle/>
          <a:p>
            <a:pPr algn="l">
              <a:lnSpc>
                <a:spcPts val="6937"/>
              </a:lnSpc>
            </a:pPr>
            <a:r>
              <a:rPr lang="en-US" sz="5562">
                <a:solidFill>
                  <a:srgbClr val="F2E782"/>
                </a:solidFill>
                <a:latin typeface="Prata"/>
                <a:ea typeface="Prata"/>
                <a:cs typeface="Prata"/>
                <a:sym typeface="Prata"/>
              </a:rPr>
              <a:t>Insights and Value Addition</a:t>
            </a:r>
          </a:p>
        </p:txBody>
      </p:sp>
      <p:sp>
        <p:nvSpPr>
          <p:cNvPr id="6" name="TextBox 6"/>
          <p:cNvSpPr txBox="1"/>
          <p:nvPr/>
        </p:nvSpPr>
        <p:spPr>
          <a:xfrm>
            <a:off x="955774" y="4204097"/>
            <a:ext cx="4252912"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Insights Delivered</a:t>
            </a:r>
          </a:p>
        </p:txBody>
      </p:sp>
      <p:sp>
        <p:nvSpPr>
          <p:cNvPr id="7" name="TextBox 7"/>
          <p:cNvSpPr txBox="1"/>
          <p:nvPr/>
        </p:nvSpPr>
        <p:spPr>
          <a:xfrm>
            <a:off x="955774" y="4821436"/>
            <a:ext cx="16303526" cy="430439"/>
          </a:xfrm>
          <a:prstGeom prst="rect">
            <a:avLst/>
          </a:prstGeom>
        </p:spPr>
        <p:txBody>
          <a:bodyPr lIns="0" tIns="0" rIns="0" bIns="0" rtlCol="0" anchor="t">
            <a:spAutoFit/>
          </a:bodyPr>
          <a:lstStyle/>
          <a:p>
            <a:pPr marL="329902" lvl="1" indent="-164951" algn="l">
              <a:lnSpc>
                <a:spcPts val="3562"/>
              </a:lnSpc>
              <a:buFont typeface="Arial"/>
              <a:buChar char="•"/>
            </a:pPr>
            <a:r>
              <a:rPr lang="en-US" sz="2187" b="1" dirty="0">
                <a:solidFill>
                  <a:srgbClr val="CFCBBF"/>
                </a:solidFill>
                <a:latin typeface="Raleway Bold"/>
                <a:ea typeface="Raleway Bold"/>
                <a:cs typeface="Raleway Bold"/>
                <a:sym typeface="Raleway Bold"/>
              </a:rPr>
              <a:t>Regional Performance:</a:t>
            </a:r>
            <a:r>
              <a:rPr lang="en-US" sz="2187" dirty="0">
                <a:solidFill>
                  <a:srgbClr val="CFCBBF"/>
                </a:solidFill>
                <a:latin typeface="Raleway"/>
                <a:ea typeface="Raleway"/>
                <a:cs typeface="Raleway"/>
                <a:sym typeface="Raleway"/>
              </a:rPr>
              <a:t> Identified that </a:t>
            </a:r>
            <a:r>
              <a:rPr lang="en-US" sz="2187" b="1" dirty="0">
                <a:solidFill>
                  <a:srgbClr val="CFCBBF"/>
                </a:solidFill>
                <a:latin typeface="Raleway Bold"/>
                <a:ea typeface="Raleway Bold"/>
                <a:cs typeface="Raleway Bold"/>
                <a:sym typeface="Raleway Bold"/>
              </a:rPr>
              <a:t>Region </a:t>
            </a:r>
            <a:r>
              <a:rPr lang="en-US" sz="2187" b="1" dirty="0">
                <a:solidFill>
                  <a:srgbClr val="CFCBBF"/>
                </a:solidFill>
                <a:latin typeface="Papyrus" panose="03070502060502030205" pitchFamily="66" charset="0"/>
                <a:ea typeface="Raleway Bold"/>
                <a:cs typeface="Raleway Bold"/>
                <a:sym typeface="Raleway Bold"/>
              </a:rPr>
              <a:t>X</a:t>
            </a:r>
            <a:r>
              <a:rPr lang="en-US" sz="2187" b="1" dirty="0">
                <a:solidFill>
                  <a:srgbClr val="CFCBBF"/>
                </a:solidFill>
                <a:latin typeface="Raleway Bold"/>
                <a:ea typeface="Raleway Bold"/>
                <a:cs typeface="Raleway Bold"/>
                <a:sym typeface="Raleway Bold"/>
              </a:rPr>
              <a:t> Sales dropped by 10%</a:t>
            </a:r>
            <a:r>
              <a:rPr lang="en-US" sz="2187" dirty="0">
                <a:solidFill>
                  <a:srgbClr val="CFCBBF"/>
                </a:solidFill>
                <a:latin typeface="Raleway"/>
                <a:ea typeface="Raleway"/>
                <a:cs typeface="Raleway"/>
                <a:sym typeface="Raleway"/>
              </a:rPr>
              <a:t>, prompting targeted marketing efforts.</a:t>
            </a:r>
          </a:p>
        </p:txBody>
      </p:sp>
      <p:sp>
        <p:nvSpPr>
          <p:cNvPr id="8" name="TextBox 8"/>
          <p:cNvSpPr txBox="1"/>
          <p:nvPr/>
        </p:nvSpPr>
        <p:spPr>
          <a:xfrm>
            <a:off x="955774" y="5430124"/>
            <a:ext cx="1630352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CFCBBF"/>
                </a:solidFill>
                <a:latin typeface="Raleway Bold"/>
                <a:ea typeface="Raleway Bold"/>
                <a:cs typeface="Raleway Bold"/>
                <a:sym typeface="Raleway Bold"/>
              </a:rPr>
              <a:t>Time-Based Insights:</a:t>
            </a:r>
            <a:r>
              <a:rPr lang="en-US" sz="2187">
                <a:solidFill>
                  <a:srgbClr val="CFCBBF"/>
                </a:solidFill>
                <a:latin typeface="Raleway"/>
                <a:ea typeface="Raleway"/>
                <a:cs typeface="Raleway"/>
                <a:sym typeface="Raleway"/>
              </a:rPr>
              <a:t> Uncovered a significant YoY sales growth of 20% in the Central region, enabling resource allocation adjustments.</a:t>
            </a:r>
          </a:p>
        </p:txBody>
      </p:sp>
      <p:sp>
        <p:nvSpPr>
          <p:cNvPr id="9" name="TextBox 9"/>
          <p:cNvSpPr txBox="1"/>
          <p:nvPr/>
        </p:nvSpPr>
        <p:spPr>
          <a:xfrm>
            <a:off x="955774" y="6960683"/>
            <a:ext cx="4573041" cy="560189"/>
          </a:xfrm>
          <a:prstGeom prst="rect">
            <a:avLst/>
          </a:prstGeom>
        </p:spPr>
        <p:txBody>
          <a:bodyPr lIns="0" tIns="0" rIns="0" bIns="0" rtlCol="0" anchor="t">
            <a:spAutoFit/>
          </a:bodyPr>
          <a:lstStyle/>
          <a:p>
            <a:pPr algn="l">
              <a:lnSpc>
                <a:spcPts val="4125"/>
              </a:lnSpc>
            </a:pPr>
            <a:r>
              <a:rPr lang="en-US" sz="3312">
                <a:solidFill>
                  <a:srgbClr val="F2E782"/>
                </a:solidFill>
                <a:latin typeface="Prata"/>
                <a:ea typeface="Prata"/>
                <a:cs typeface="Prata"/>
                <a:sym typeface="Prata"/>
              </a:rPr>
              <a:t>Future Enhancements</a:t>
            </a:r>
          </a:p>
        </p:txBody>
      </p:sp>
      <p:sp>
        <p:nvSpPr>
          <p:cNvPr id="10" name="TextBox 10"/>
          <p:cNvSpPr txBox="1"/>
          <p:nvPr/>
        </p:nvSpPr>
        <p:spPr>
          <a:xfrm>
            <a:off x="955774" y="7509532"/>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Integrate </a:t>
            </a:r>
            <a:r>
              <a:rPr lang="en-US" sz="2187" b="1">
                <a:solidFill>
                  <a:srgbClr val="CFCBBF"/>
                </a:solidFill>
                <a:latin typeface="Raleway Bold"/>
                <a:ea typeface="Raleway Bold"/>
                <a:cs typeface="Raleway Bold"/>
                <a:sym typeface="Raleway Bold"/>
              </a:rPr>
              <a:t>customer feedback data</a:t>
            </a:r>
            <a:r>
              <a:rPr lang="en-US" sz="2187">
                <a:solidFill>
                  <a:srgbClr val="CFCBBF"/>
                </a:solidFill>
                <a:latin typeface="Raleway"/>
                <a:ea typeface="Raleway"/>
                <a:cs typeface="Raleway"/>
                <a:sym typeface="Raleway"/>
              </a:rPr>
              <a:t> to align products with customer preferences.</a:t>
            </a:r>
          </a:p>
        </p:txBody>
      </p:sp>
      <p:sp>
        <p:nvSpPr>
          <p:cNvPr id="11" name="TextBox 11"/>
          <p:cNvSpPr txBox="1"/>
          <p:nvPr/>
        </p:nvSpPr>
        <p:spPr>
          <a:xfrm>
            <a:off x="992238" y="7982249"/>
            <a:ext cx="1630352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Incorporate </a:t>
            </a:r>
            <a:r>
              <a:rPr lang="en-US" sz="2187" b="1">
                <a:solidFill>
                  <a:srgbClr val="CFCBBF"/>
                </a:solidFill>
                <a:latin typeface="Raleway Bold"/>
                <a:ea typeface="Raleway Bold"/>
                <a:cs typeface="Raleway Bold"/>
                <a:sym typeface="Raleway Bold"/>
              </a:rPr>
              <a:t>external datasets</a:t>
            </a:r>
            <a:r>
              <a:rPr lang="en-US" sz="2187">
                <a:solidFill>
                  <a:srgbClr val="CFCBBF"/>
                </a:solidFill>
                <a:latin typeface="Raleway"/>
                <a:ea typeface="Raleway"/>
                <a:cs typeface="Raleway"/>
                <a:sym typeface="Raleway"/>
              </a:rPr>
              <a:t>, such as market trends, to benchmark performance against competitors.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379</Words>
  <Application>Microsoft Office PowerPoint</Application>
  <PresentationFormat>Custom</PresentationFormat>
  <Paragraphs>43</Paragraphs>
  <Slides>5</Slides>
  <Notes>4</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Customer-Segmentation-Analysis (1).pptx</dc:title>
  <cp:lastModifiedBy>917708700934</cp:lastModifiedBy>
  <cp:revision>3</cp:revision>
  <dcterms:created xsi:type="dcterms:W3CDTF">2006-08-16T00:00:00Z</dcterms:created>
  <dcterms:modified xsi:type="dcterms:W3CDTF">2024-12-05T13:10:51Z</dcterms:modified>
  <dc:identifier>DAGYIVhryfM</dc:identifier>
</cp:coreProperties>
</file>